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  <p:sldMasterId id="214748366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143500" cx="9144000"/>
  <p:notesSz cx="6858000" cy="9144000"/>
  <p:embeddedFontLst>
    <p:embeddedFont>
      <p:font typeface="Roboto Slab"/>
      <p:regular r:id="rId44"/>
      <p:bold r:id="rId45"/>
    </p:embeddedFont>
    <p:embeddedFont>
      <p:font typeface="Roboto Slab Light"/>
      <p:regular r:id="rId46"/>
      <p:bold r:id="rId47"/>
    </p:embeddedFont>
    <p:embeddedFont>
      <p:font typeface="Roboto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RobotoSlab-regular.fntdata"/><Relationship Id="rId43" Type="http://schemas.openxmlformats.org/officeDocument/2006/relationships/slide" Target="slides/slide37.xml"/><Relationship Id="rId46" Type="http://schemas.openxmlformats.org/officeDocument/2006/relationships/font" Target="fonts/RobotoSlabLight-regular.fntdata"/><Relationship Id="rId45" Type="http://schemas.openxmlformats.org/officeDocument/2006/relationships/font" Target="fonts/RobotoSlab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oboto-regular.fntdata"/><Relationship Id="rId47" Type="http://schemas.openxmlformats.org/officeDocument/2006/relationships/font" Target="fonts/RobotoSlabLight-bold.fntdata"/><Relationship Id="rId49" Type="http://schemas.openxmlformats.org/officeDocument/2006/relationships/font" Target="fonts/Robo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boldItalic.fntdata"/><Relationship Id="rId50" Type="http://schemas.openxmlformats.org/officeDocument/2006/relationships/font" Target="fonts/Robot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jp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gif>
</file>

<file path=ppt/media/image33.jpg>
</file>

<file path=ppt/media/image34.jpg>
</file>

<file path=ppt/media/image35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7ac5a38e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7ac5a38e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57ac5a38e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0c239b64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0c239b64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c239b64a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c239b64a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0c239b64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0c239b64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0c239b64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0c239b64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0c239b64a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0c239b64a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0c239b64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0c239b64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0c239b64a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0c239b64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0c239b64a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0c239b64a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c239b64a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c239b64a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0c239b64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0c239b64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0c239b6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0c239b6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b0e0d3a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b0e0d3a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b0e0d3ab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6b0e0d3ab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b0e0d3ab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6b0e0d3ab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b0e0d3ab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6b0e0d3ab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b0e0d3ab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6b0e0d3ab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b0e0d3ab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b0e0d3ab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6b0e0d3ab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6b0e0d3ab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026791a7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026791a7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b0e0d3ab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b0e0d3ab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26791a7d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26791a7d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0c239b64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0c239b64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019ac4da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019ac4da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019ac4daf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019ac4daf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19ac4daf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19ac4daf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19ac4daf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19ac4daf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019ac4daf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019ac4daf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019ac4daf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019ac4daf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019ac4daf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019ac4daf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19ac4daf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019ac4daf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0c239b64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0c239b64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0c239b64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0c239b64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0c239b64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0c239b64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c239b64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c239b64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c239b64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c239b64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0c239b64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0c239b64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oboto Slab"/>
              <a:buNone/>
              <a:defRPr i="0" sz="45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Roboto"/>
              <a:buNone/>
              <a:defRPr b="1" i="0" sz="18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Roboto"/>
              <a:buNone/>
              <a:defRPr b="1" i="0" sz="15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Roboto"/>
              <a:buNone/>
              <a:defRPr b="1" i="0" sz="135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b="1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b="1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b="1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b="1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b="1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b="1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0" y="4130376"/>
            <a:ext cx="9144000" cy="1013100"/>
          </a:xfrm>
          <a:prstGeom prst="rect">
            <a:avLst/>
          </a:prstGeom>
          <a:gradFill>
            <a:gsLst>
              <a:gs pos="0">
                <a:srgbClr val="424242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0525" y="4419854"/>
            <a:ext cx="4292375" cy="47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475" y="576724"/>
            <a:ext cx="1667949" cy="2830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ation Title">
  <p:cSld name="CUSTOM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305675" y="733169"/>
            <a:ext cx="5970000" cy="136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301025" y="2155263"/>
            <a:ext cx="8071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2" name="Google Shape;62;p15"/>
          <p:cNvSpPr/>
          <p:nvPr/>
        </p:nvSpPr>
        <p:spPr>
          <a:xfrm>
            <a:off x="0" y="3449500"/>
            <a:ext cx="9144000" cy="1694100"/>
          </a:xfrm>
          <a:prstGeom prst="rect">
            <a:avLst/>
          </a:prstGeom>
          <a:gradFill>
            <a:gsLst>
              <a:gs pos="0">
                <a:srgbClr val="4D4D4D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1025" y="3888375"/>
            <a:ext cx="4746900" cy="5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224825" y="4527850"/>
            <a:ext cx="37149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www.robojackets.org</a:t>
            </a:r>
            <a:endParaRPr sz="1700">
              <a:solidFill>
                <a:schemeClr val="lt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143" y="130374"/>
            <a:ext cx="2728958" cy="463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i="0" sz="44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9" name="Google Shape;69;p16"/>
          <p:cNvSpPr/>
          <p:nvPr/>
        </p:nvSpPr>
        <p:spPr>
          <a:xfrm>
            <a:off x="0" y="0"/>
            <a:ext cx="9144000" cy="825900"/>
          </a:xfrm>
          <a:prstGeom prst="rect">
            <a:avLst/>
          </a:prstGeom>
          <a:gradFill>
            <a:gsLst>
              <a:gs pos="0">
                <a:srgbClr val="424242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7525" y="243851"/>
            <a:ext cx="3025476" cy="3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628650" y="1421344"/>
            <a:ext cx="3910200" cy="3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2" type="body"/>
          </p:nvPr>
        </p:nvSpPr>
        <p:spPr>
          <a:xfrm>
            <a:off x="4605139" y="1421344"/>
            <a:ext cx="3910200" cy="3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i="0" sz="2800" u="none" cap="none" strike="noStrike">
                <a:solidFill>
                  <a:schemeClr val="dk1"/>
                </a:solidFill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i="0" sz="2400" u="none" cap="none" strike="noStrike">
                <a:solidFill>
                  <a:schemeClr val="dk1"/>
                </a:solidFill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i="0" sz="2000" u="none" cap="none" strike="noStrike">
                <a:solidFill>
                  <a:schemeClr val="dk1"/>
                </a:solidFill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type="title"/>
          </p:nvPr>
        </p:nvSpPr>
        <p:spPr>
          <a:xfrm>
            <a:off x="628650" y="273844"/>
            <a:ext cx="7209300" cy="11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i="0" sz="44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628650" y="273844"/>
            <a:ext cx="7209300" cy="11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i="0" sz="44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USTOM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/>
          <p:nvPr/>
        </p:nvSpPr>
        <p:spPr>
          <a:xfrm>
            <a:off x="0" y="-6700"/>
            <a:ext cx="2797500" cy="5143500"/>
          </a:xfrm>
          <a:prstGeom prst="rect">
            <a:avLst/>
          </a:prstGeom>
          <a:gradFill>
            <a:gsLst>
              <a:gs pos="0">
                <a:srgbClr val="424242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9"/>
          <p:cNvSpPr txBox="1"/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1" type="subTitle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i="1" sz="2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i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i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i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i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i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i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i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i="1"/>
            </a:lvl9pPr>
          </a:lstStyle>
          <a:p/>
        </p:txBody>
      </p:sp>
      <p:pic>
        <p:nvPicPr>
          <p:cNvPr id="81" name="Google Shape;8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4100" y="285725"/>
            <a:ext cx="2349276" cy="2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USTOM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/>
          <p:nvPr>
            <p:ph idx="1" type="subTitle"/>
          </p:nvPr>
        </p:nvSpPr>
        <p:spPr>
          <a:xfrm>
            <a:off x="628650" y="1421344"/>
            <a:ext cx="39102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" name="Google Shape;84;p20"/>
          <p:cNvSpPr txBox="1"/>
          <p:nvPr>
            <p:ph idx="2" type="body"/>
          </p:nvPr>
        </p:nvSpPr>
        <p:spPr>
          <a:xfrm>
            <a:off x="628650" y="1884169"/>
            <a:ext cx="3910200" cy="29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5" name="Google Shape;85;p20"/>
          <p:cNvSpPr txBox="1"/>
          <p:nvPr>
            <p:ph type="title"/>
          </p:nvPr>
        </p:nvSpPr>
        <p:spPr>
          <a:xfrm>
            <a:off x="628650" y="273844"/>
            <a:ext cx="7209300" cy="11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i="0" sz="44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p20"/>
          <p:cNvSpPr txBox="1"/>
          <p:nvPr>
            <p:ph idx="3" type="subTitle"/>
          </p:nvPr>
        </p:nvSpPr>
        <p:spPr>
          <a:xfrm>
            <a:off x="4605150" y="1421344"/>
            <a:ext cx="39102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4" type="body"/>
          </p:nvPr>
        </p:nvSpPr>
        <p:spPr>
          <a:xfrm>
            <a:off x="4605150" y="1884169"/>
            <a:ext cx="4149000" cy="27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8" name="Google Shape;88;p20"/>
          <p:cNvSpPr/>
          <p:nvPr/>
        </p:nvSpPr>
        <p:spPr>
          <a:xfrm>
            <a:off x="0" y="4408313"/>
            <a:ext cx="9144000" cy="891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11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i="0" sz="4000" u="none" cap="none" strike="noStrik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421344"/>
            <a:ext cx="7886700" cy="3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Relationship Id="rId4" Type="http://schemas.openxmlformats.org/officeDocument/2006/relationships/image" Target="../media/image9.jpg"/><Relationship Id="rId5" Type="http://schemas.openxmlformats.org/officeDocument/2006/relationships/image" Target="../media/image2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1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Relationship Id="rId4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Relationship Id="rId4" Type="http://schemas.openxmlformats.org/officeDocument/2006/relationships/image" Target="../media/image2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Relationship Id="rId4" Type="http://schemas.openxmlformats.org/officeDocument/2006/relationships/image" Target="../media/image25.png"/><Relationship Id="rId5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3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0.png"/><Relationship Id="rId4" Type="http://schemas.openxmlformats.org/officeDocument/2006/relationships/image" Target="../media/image20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png"/><Relationship Id="rId4" Type="http://schemas.openxmlformats.org/officeDocument/2006/relationships/image" Target="../media/image31.png"/><Relationship Id="rId5" Type="http://schemas.openxmlformats.org/officeDocument/2006/relationships/image" Target="../media/image32.gif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2.jpg"/><Relationship Id="rId5" Type="http://schemas.openxmlformats.org/officeDocument/2006/relationships/image" Target="../media/image24.jpg"/><Relationship Id="rId6" Type="http://schemas.openxmlformats.org/officeDocument/2006/relationships/image" Target="../media/image8.jpg"/><Relationship Id="rId7" Type="http://schemas.openxmlformats.org/officeDocument/2006/relationships/image" Target="../media/image3.jpg"/><Relationship Id="rId8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type="title"/>
          </p:nvPr>
        </p:nvSpPr>
        <p:spPr>
          <a:xfrm>
            <a:off x="305675" y="733169"/>
            <a:ext cx="5970000" cy="136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</a:t>
            </a:r>
            <a:endParaRPr/>
          </a:p>
        </p:txBody>
      </p:sp>
      <p:sp>
        <p:nvSpPr>
          <p:cNvPr id="96" name="Google Shape;96;p22"/>
          <p:cNvSpPr txBox="1"/>
          <p:nvPr>
            <p:ph idx="1" type="subTitle"/>
          </p:nvPr>
        </p:nvSpPr>
        <p:spPr>
          <a:xfrm>
            <a:off x="301025" y="2155263"/>
            <a:ext cx="80715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Soldering Training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350" y="1404508"/>
            <a:ext cx="4613100" cy="307464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377525" y="1932000"/>
            <a:ext cx="51354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Reset Button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Reboots Microcontroller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Motor Driver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Converts logic signals to motor power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Indication LEDs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Visually indicate power, </a:t>
            </a:r>
            <a:br>
              <a:rPr lang="en"/>
            </a:br>
            <a:r>
              <a:rPr lang="en"/>
              <a:t>fuse, and status of system</a:t>
            </a:r>
            <a:endParaRPr sz="2400"/>
          </a:p>
        </p:txBody>
      </p:sp>
      <p:sp>
        <p:nvSpPr>
          <p:cNvPr id="165" name="Google Shape;165;p31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sp>
        <p:nvSpPr>
          <p:cNvPr id="166" name="Google Shape;166;p31"/>
          <p:cNvSpPr/>
          <p:nvPr/>
        </p:nvSpPr>
        <p:spPr>
          <a:xfrm>
            <a:off x="5793175" y="3430900"/>
            <a:ext cx="521700" cy="536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31"/>
          <p:cNvCxnSpPr>
            <a:endCxn id="166" idx="0"/>
          </p:cNvCxnSpPr>
          <p:nvPr/>
        </p:nvCxnSpPr>
        <p:spPr>
          <a:xfrm>
            <a:off x="4359625" y="3017500"/>
            <a:ext cx="1694400" cy="413400"/>
          </a:xfrm>
          <a:prstGeom prst="bentConnector2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31"/>
          <p:cNvCxnSpPr>
            <a:endCxn id="169" idx="0"/>
          </p:cNvCxnSpPr>
          <p:nvPr/>
        </p:nvCxnSpPr>
        <p:spPr>
          <a:xfrm>
            <a:off x="2877475" y="2297950"/>
            <a:ext cx="3984000" cy="1161900"/>
          </a:xfrm>
          <a:prstGeom prst="bentConnector2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31"/>
          <p:cNvSpPr/>
          <p:nvPr/>
        </p:nvSpPr>
        <p:spPr>
          <a:xfrm>
            <a:off x="6507025" y="3459850"/>
            <a:ext cx="708900" cy="478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idx="1" type="body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suppose this is what you actually came here for...</a:t>
            </a:r>
            <a:endParaRPr/>
          </a:p>
        </p:txBody>
      </p:sp>
      <p:sp>
        <p:nvSpPr>
          <p:cNvPr id="175" name="Google Shape;175;p32"/>
          <p:cNvSpPr txBox="1"/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Safety</a:t>
            </a:r>
            <a:endParaRPr/>
          </a:p>
        </p:txBody>
      </p:sp>
      <p:sp>
        <p:nvSpPr>
          <p:cNvPr id="181" name="Google Shape;181;p33"/>
          <p:cNvSpPr txBox="1"/>
          <p:nvPr>
            <p:ph idx="1" type="body"/>
          </p:nvPr>
        </p:nvSpPr>
        <p:spPr>
          <a:xfrm>
            <a:off x="377525" y="1932000"/>
            <a:ext cx="41946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Hold like a pencil from plastic grip area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Entire metal gets hot (not just the tip!)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Make sure iron is in holder when not in use</a:t>
            </a:r>
            <a:endParaRPr/>
          </a:p>
        </p:txBody>
      </p:sp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7975" y="2251875"/>
            <a:ext cx="387276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Solder </a:t>
            </a:r>
            <a:b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Metal that is melted to form joints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4"/>
          <p:cNvSpPr txBox="1"/>
          <p:nvPr>
            <p:ph type="title"/>
          </p:nvPr>
        </p:nvSpPr>
        <p:spPr>
          <a:xfrm>
            <a:off x="377525" y="8619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Supplies</a:t>
            </a:r>
            <a:endParaRPr/>
          </a:p>
        </p:txBody>
      </p:sp>
      <p:pic>
        <p:nvPicPr>
          <p:cNvPr id="189" name="Google Shape;18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2100" y="1676175"/>
            <a:ext cx="2199150" cy="219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2494" y="1614263"/>
            <a:ext cx="2810806" cy="232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495" y="1598775"/>
            <a:ext cx="2259650" cy="219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4"/>
          <p:cNvSpPr txBox="1"/>
          <p:nvPr/>
        </p:nvSpPr>
        <p:spPr>
          <a:xfrm>
            <a:off x="586775" y="3937250"/>
            <a:ext cx="23907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Solder </a:t>
            </a:r>
            <a:br>
              <a:rPr lang="en" sz="2400"/>
            </a:br>
            <a:r>
              <a:rPr lang="en"/>
              <a:t>Metal that is melted to form joints</a:t>
            </a:r>
            <a:endParaRPr/>
          </a:p>
        </p:txBody>
      </p:sp>
      <p:sp>
        <p:nvSpPr>
          <p:cNvPr id="193" name="Google Shape;193;p34"/>
          <p:cNvSpPr txBox="1"/>
          <p:nvPr/>
        </p:nvSpPr>
        <p:spPr>
          <a:xfrm>
            <a:off x="3376650" y="3988225"/>
            <a:ext cx="23907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Sponge</a:t>
            </a:r>
            <a:r>
              <a:rPr lang="en" sz="2400"/>
              <a:t> </a:t>
            </a:r>
            <a:br>
              <a:rPr lang="en" sz="2400"/>
            </a:br>
            <a:r>
              <a:rPr lang="en"/>
              <a:t>For cleaning iron tip</a:t>
            </a:r>
            <a:endParaRPr/>
          </a:p>
        </p:txBody>
      </p:sp>
      <p:sp>
        <p:nvSpPr>
          <p:cNvPr id="194" name="Google Shape;194;p34"/>
          <p:cNvSpPr txBox="1"/>
          <p:nvPr/>
        </p:nvSpPr>
        <p:spPr>
          <a:xfrm>
            <a:off x="6166525" y="3988225"/>
            <a:ext cx="23907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Flux</a:t>
            </a:r>
            <a:r>
              <a:rPr lang="en" sz="2400"/>
              <a:t> </a:t>
            </a:r>
            <a:br>
              <a:rPr lang="en" sz="2400"/>
            </a:br>
            <a:r>
              <a:rPr lang="en"/>
              <a:t>Helps solder to flow more easily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Iron Tips - Choose based on desired precision and heat transfer capability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5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Supplies</a:t>
            </a:r>
            <a:endParaRPr/>
          </a:p>
        </p:txBody>
      </p:sp>
      <p:pic>
        <p:nvPicPr>
          <p:cNvPr id="201" name="Google Shape;20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3050" y="3279650"/>
            <a:ext cx="5456951" cy="114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6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Exhaust Fan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Keep solder fumes out of your lungs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Desoldering Wick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Copper mesh to remove solder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Desoldering Pump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Sucks out undesired solder</a:t>
            </a:r>
            <a:endParaRPr/>
          </a:p>
        </p:txBody>
      </p:sp>
      <p:sp>
        <p:nvSpPr>
          <p:cNvPr id="207" name="Google Shape;207;p36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Supplies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Place pins in hole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Touch iron to both pin and pad simultaneously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Apply solder to pad at opposite side of iron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Remove solder, then iron, then clip excess</a:t>
            </a:r>
            <a:endParaRPr sz="2400"/>
          </a:p>
        </p:txBody>
      </p:sp>
      <p:sp>
        <p:nvSpPr>
          <p:cNvPr id="213" name="Google Shape;213;p37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Through-Hole Soldering</a:t>
            </a:r>
            <a:endParaRPr/>
          </a:p>
        </p:txBody>
      </p:sp>
      <p:pic>
        <p:nvPicPr>
          <p:cNvPr id="214" name="Google Shape;21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775" y="2083550"/>
            <a:ext cx="2381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5325" y="2083550"/>
            <a:ext cx="215265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Touch both the component and the pad at the </a:t>
            </a:r>
            <a:r>
              <a:rPr b="1" lang="en" sz="2400"/>
              <a:t>same time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Make sure to apply solder to the pad, not the iron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Remove solder before removing iron</a:t>
            </a:r>
            <a:endParaRPr sz="2400"/>
          </a:p>
        </p:txBody>
      </p:sp>
      <p:sp>
        <p:nvSpPr>
          <p:cNvPr id="221" name="Google Shape;221;p38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Heating Technique</a:t>
            </a:r>
            <a:endParaRPr/>
          </a:p>
        </p:txBody>
      </p:sp>
      <p:pic>
        <p:nvPicPr>
          <p:cNvPr id="222" name="Google Shape;2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175" y="1931988"/>
            <a:ext cx="5238750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Fully cover the pad, but don’t form a bubble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28" name="Google Shape;228;p39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Solder?</a:t>
            </a:r>
            <a:endParaRPr/>
          </a:p>
        </p:txBody>
      </p:sp>
      <p:pic>
        <p:nvPicPr>
          <p:cNvPr id="229" name="Google Shape;22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138" y="1838200"/>
            <a:ext cx="5363724" cy="252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Wet one pad with Solder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Place component on pad and remove iron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Solder remaining pads before reflowing first pad</a:t>
            </a:r>
            <a:endParaRPr sz="2400"/>
          </a:p>
        </p:txBody>
      </p:sp>
      <p:sp>
        <p:nvSpPr>
          <p:cNvPr id="235" name="Google Shape;235;p40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Surface Mount Components</a:t>
            </a:r>
            <a:endParaRPr/>
          </a:p>
        </p:txBody>
      </p:sp>
      <p:pic>
        <p:nvPicPr>
          <p:cNvPr id="236" name="Google Shape;23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699" y="1931998"/>
            <a:ext cx="3746235" cy="186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0216" y="1931998"/>
            <a:ext cx="2757159" cy="186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/>
          <p:nvPr>
            <p:ph idx="1" type="body"/>
          </p:nvPr>
        </p:nvSpPr>
        <p:spPr>
          <a:xfrm>
            <a:off x="377525" y="180604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Introduction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Board overview - what are we soldering?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How to Solder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Basics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Tools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Component Types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Soldering Instructions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Debugging</a:t>
            </a:r>
            <a:endParaRPr/>
          </a:p>
        </p:txBody>
      </p:sp>
      <p:sp>
        <p:nvSpPr>
          <p:cNvPr id="102" name="Google Shape;102;p23"/>
          <p:cNvSpPr txBox="1"/>
          <p:nvPr>
            <p:ph type="title"/>
          </p:nvPr>
        </p:nvSpPr>
        <p:spPr>
          <a:xfrm>
            <a:off x="377525" y="1028425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idx="1" type="body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1"/>
          <p:cNvSpPr txBox="1"/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Soldering Techniques/Tips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2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 Air Gun</a:t>
            </a:r>
            <a:endParaRPr/>
          </a:p>
        </p:txBody>
      </p:sp>
      <p:sp>
        <p:nvSpPr>
          <p:cNvPr id="249" name="Google Shape;249;p42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6047" y="1932000"/>
            <a:ext cx="3630950" cy="307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 Paste</a:t>
            </a:r>
            <a:endParaRPr/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3">
            <a:alphaModFix/>
          </a:blip>
          <a:srcRect b="17131" l="9771" r="4362" t="19653"/>
          <a:stretch/>
        </p:blipFill>
        <p:spPr>
          <a:xfrm>
            <a:off x="3336650" y="1829825"/>
            <a:ext cx="5456700" cy="296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276" y="2304450"/>
            <a:ext cx="2304600" cy="18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Reflow Oven</a:t>
            </a:r>
            <a:endParaRPr/>
          </a:p>
        </p:txBody>
      </p:sp>
      <p:pic>
        <p:nvPicPr>
          <p:cNvPr id="263" name="Google Shape;26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3313" y="1965750"/>
            <a:ext cx="3977375" cy="283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/>
          <p:nvPr>
            <p:ph idx="1" type="body"/>
          </p:nvPr>
        </p:nvSpPr>
        <p:spPr>
          <a:xfrm>
            <a:off x="377525" y="1932000"/>
            <a:ext cx="40443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Apply paste </a:t>
            </a:r>
            <a:r>
              <a:rPr lang="en"/>
              <a:t>using</a:t>
            </a:r>
            <a:r>
              <a:rPr lang="en"/>
              <a:t> stencil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Remove stencil and place all components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Place circuit board in reflow oven</a:t>
            </a:r>
            <a:endParaRPr/>
          </a:p>
        </p:txBody>
      </p:sp>
      <p:sp>
        <p:nvSpPr>
          <p:cNvPr id="269" name="Google Shape;269;p45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Soldering Stencil</a:t>
            </a:r>
            <a:endParaRPr/>
          </a:p>
        </p:txBody>
      </p:sp>
      <p:pic>
        <p:nvPicPr>
          <p:cNvPr id="270" name="Google Shape;27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9625" y="2063550"/>
            <a:ext cx="4044450" cy="281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/>
          <p:nvPr>
            <p:ph idx="1" type="body"/>
          </p:nvPr>
        </p:nvSpPr>
        <p:spPr>
          <a:xfrm>
            <a:off x="377525" y="1932000"/>
            <a:ext cx="41946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" sz="2200"/>
              <a:t>Previously mentioned techniques heat up entire circuit board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/>
              <a:t>Some components cannot stand the heat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/>
              <a:t>Make sure your components (especially connectors) can take the heat</a:t>
            </a:r>
            <a:endParaRPr sz="2200"/>
          </a:p>
        </p:txBody>
      </p:sp>
      <p:sp>
        <p:nvSpPr>
          <p:cNvPr id="276" name="Google Shape;276;p46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</a:t>
            </a:r>
            <a:endParaRPr/>
          </a:p>
        </p:txBody>
      </p:sp>
      <p:pic>
        <p:nvPicPr>
          <p:cNvPr id="277" name="Google Shape;27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801" y="2288675"/>
            <a:ext cx="3941748" cy="189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idx="1" type="body"/>
          </p:nvPr>
        </p:nvSpPr>
        <p:spPr>
          <a:xfrm>
            <a:off x="377525" y="1932000"/>
            <a:ext cx="41946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“Arrow points towards the house”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The “house” side is the cathode side which should be on the same side as the marking on the solder mask</a:t>
            </a:r>
            <a:endParaRPr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83" name="Google Shape;283;p47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LED Direction</a:t>
            </a:r>
            <a:endParaRPr/>
          </a:p>
        </p:txBody>
      </p:sp>
      <p:pic>
        <p:nvPicPr>
          <p:cNvPr id="284" name="Google Shape;28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1350" y="840698"/>
            <a:ext cx="2490350" cy="249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3225" y="3861249"/>
            <a:ext cx="3036613" cy="114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7"/>
          <p:cNvPicPr preferRelativeResize="0"/>
          <p:nvPr/>
        </p:nvPicPr>
        <p:blipFill rotWithShape="1">
          <a:blip r:embed="rId5">
            <a:alphaModFix/>
          </a:blip>
          <a:srcRect b="77040" l="15183" r="79252" t="19808"/>
          <a:stretch/>
        </p:blipFill>
        <p:spPr>
          <a:xfrm rot="10800000">
            <a:off x="6292450" y="3331036"/>
            <a:ext cx="1095276" cy="41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8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 Direction</a:t>
            </a:r>
            <a:endParaRPr/>
          </a:p>
        </p:txBody>
      </p:sp>
      <p:pic>
        <p:nvPicPr>
          <p:cNvPr id="292" name="Google Shape;292;p48"/>
          <p:cNvPicPr preferRelativeResize="0"/>
          <p:nvPr/>
        </p:nvPicPr>
        <p:blipFill rotWithShape="1">
          <a:blip r:embed="rId3">
            <a:alphaModFix/>
          </a:blip>
          <a:srcRect b="18995" l="0" r="0" t="-10671"/>
          <a:stretch/>
        </p:blipFill>
        <p:spPr>
          <a:xfrm>
            <a:off x="2103300" y="1797450"/>
            <a:ext cx="4937400" cy="291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>
            <p:ph idx="1" type="body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 the training board</a:t>
            </a:r>
            <a:endParaRPr/>
          </a:p>
        </p:txBody>
      </p:sp>
      <p:sp>
        <p:nvSpPr>
          <p:cNvPr id="298" name="Google Shape;298;p49"/>
          <p:cNvSpPr txBox="1"/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Soldering Activity!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0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Board</a:t>
            </a:r>
            <a:endParaRPr/>
          </a:p>
        </p:txBody>
      </p:sp>
      <p:pic>
        <p:nvPicPr>
          <p:cNvPr id="304" name="Google Shape;304;p50"/>
          <p:cNvPicPr preferRelativeResize="0"/>
          <p:nvPr/>
        </p:nvPicPr>
        <p:blipFill rotWithShape="1">
          <a:blip r:embed="rId3">
            <a:alphaModFix/>
          </a:blip>
          <a:srcRect b="9469" l="9885" r="15676" t="0"/>
          <a:stretch/>
        </p:blipFill>
        <p:spPr>
          <a:xfrm rot="-5400000">
            <a:off x="3001813" y="892412"/>
            <a:ext cx="3140375" cy="5092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/>
          <p:nvPr>
            <p:ph idx="1" type="body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RoboJackets?</a:t>
            </a:r>
            <a:endParaRPr/>
          </a:p>
        </p:txBody>
      </p:sp>
      <p:sp>
        <p:nvSpPr>
          <p:cNvPr id="108" name="Google Shape;108;p24"/>
          <p:cNvSpPr txBox="1"/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1"/>
          <p:cNvSpPr txBox="1"/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Debugging</a:t>
            </a:r>
            <a:endParaRPr/>
          </a:p>
        </p:txBody>
      </p:sp>
      <p:sp>
        <p:nvSpPr>
          <p:cNvPr id="310" name="Google Shape;310;p51"/>
          <p:cNvSpPr txBox="1"/>
          <p:nvPr>
            <p:ph idx="1" type="body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Complex boards rarely work first time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2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to Ask</a:t>
            </a:r>
            <a:endParaRPr/>
          </a:p>
        </p:txBody>
      </p:sp>
      <p:sp>
        <p:nvSpPr>
          <p:cNvPr id="316" name="Google Shape;316;p52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What is the expected behavior?</a:t>
            </a:r>
            <a:endParaRPr/>
          </a:p>
          <a:p>
            <a:pPr indent="-4064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What is the current behavior?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3"/>
          <p:cNvSpPr txBox="1"/>
          <p:nvPr>
            <p:ph idx="1" type="body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Top-Down Methodology</a:t>
            </a:r>
            <a:endParaRPr/>
          </a:p>
        </p:txBody>
      </p:sp>
      <p:sp>
        <p:nvSpPr>
          <p:cNvPr id="322" name="Google Shape;322;p53"/>
          <p:cNvSpPr txBox="1"/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Started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4"/>
          <p:cNvSpPr txBox="1"/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 Soldering?</a:t>
            </a:r>
            <a:endParaRPr/>
          </a:p>
        </p:txBody>
      </p:sp>
      <p:sp>
        <p:nvSpPr>
          <p:cNvPr id="328" name="Google Shape;328;p54"/>
          <p:cNvSpPr txBox="1"/>
          <p:nvPr>
            <p:ph idx="1" type="subTitle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Always check for shorts!</a:t>
            </a:r>
            <a:endParaRPr/>
          </a:p>
        </p:txBody>
      </p:sp>
      <p:pic>
        <p:nvPicPr>
          <p:cNvPr id="329" name="Google Shape;32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025" y="587075"/>
            <a:ext cx="2840400" cy="21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54"/>
          <p:cNvPicPr preferRelativeResize="0"/>
          <p:nvPr/>
        </p:nvPicPr>
        <p:blipFill rotWithShape="1">
          <a:blip r:embed="rId4">
            <a:alphaModFix/>
          </a:blip>
          <a:srcRect b="0" l="0" r="4897" t="57940"/>
          <a:stretch/>
        </p:blipFill>
        <p:spPr>
          <a:xfrm>
            <a:off x="4043200" y="4080175"/>
            <a:ext cx="5100799" cy="10633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4"/>
          <p:cNvSpPr txBox="1"/>
          <p:nvPr/>
        </p:nvSpPr>
        <p:spPr>
          <a:xfrm>
            <a:off x="5675350" y="3617950"/>
            <a:ext cx="26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there an oopsie?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5"/>
          <p:cNvSpPr txBox="1"/>
          <p:nvPr>
            <p:ph idx="1" type="subTitle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LEDs can save tons of time here</a:t>
            </a:r>
            <a:endParaRPr/>
          </a:p>
        </p:txBody>
      </p:sp>
      <p:sp>
        <p:nvSpPr>
          <p:cNvPr id="337" name="Google Shape;337;p55"/>
          <p:cNvSpPr txBox="1"/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power bus active?</a:t>
            </a:r>
            <a:endParaRPr/>
          </a:p>
        </p:txBody>
      </p:sp>
      <p:pic>
        <p:nvPicPr>
          <p:cNvPr id="338" name="Google Shape;33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9452" y="1686500"/>
            <a:ext cx="3846549" cy="273392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5"/>
          <p:cNvSpPr txBox="1"/>
          <p:nvPr>
            <p:ph idx="1" type="subTitle"/>
          </p:nvPr>
        </p:nvSpPr>
        <p:spPr>
          <a:xfrm>
            <a:off x="2951750" y="2293200"/>
            <a:ext cx="2436600" cy="24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But were they soldered correctly?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Continuity/Diode Mode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40" name="Google Shape;340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9450" y="538999"/>
            <a:ext cx="3036613" cy="114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6"/>
          <p:cNvSpPr txBox="1"/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“Hello World”</a:t>
            </a:r>
            <a:endParaRPr/>
          </a:p>
        </p:txBody>
      </p:sp>
      <p:sp>
        <p:nvSpPr>
          <p:cNvPr id="346" name="Google Shape;346;p56"/>
          <p:cNvSpPr txBox="1"/>
          <p:nvPr>
            <p:ph idx="1" type="subTitle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basic code first</a:t>
            </a:r>
            <a:endParaRPr/>
          </a:p>
        </p:txBody>
      </p:sp>
      <p:pic>
        <p:nvPicPr>
          <p:cNvPr id="347" name="Google Shape;34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9700" y="569925"/>
            <a:ext cx="2789300" cy="208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2675" y="2983075"/>
            <a:ext cx="5562600" cy="200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0050" y="669850"/>
            <a:ext cx="3243950" cy="182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/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Circuit is Different</a:t>
            </a:r>
            <a:endParaRPr/>
          </a:p>
        </p:txBody>
      </p:sp>
      <p:sp>
        <p:nvSpPr>
          <p:cNvPr id="355" name="Google Shape;355;p57"/>
          <p:cNvSpPr txBox="1"/>
          <p:nvPr>
            <p:ph idx="1" type="subTitle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Always start general to not waste time</a:t>
            </a:r>
            <a:endParaRPr/>
          </a:p>
        </p:txBody>
      </p:sp>
      <p:sp>
        <p:nvSpPr>
          <p:cNvPr id="356" name="Google Shape;356;p57"/>
          <p:cNvSpPr txBox="1"/>
          <p:nvPr/>
        </p:nvSpPr>
        <p:spPr>
          <a:xfrm>
            <a:off x="3051100" y="230950"/>
            <a:ext cx="5892300" cy="4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few more pointers: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Data not being sent correctly?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Continuity between end points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Continuity to adjacent lines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Is firmware using the correct pins?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Could try reflowing the data lines or associated devices</a:t>
            </a:r>
            <a:endParaRPr sz="16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Useful debugging tools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Multimeter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Voltage check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Continuity check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Oscilloscope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Can see waveforms over time</a:t>
            </a:r>
            <a:endParaRPr sz="1600"/>
          </a:p>
          <a:p>
            <a:pPr indent="-330200" lvl="3" marL="18288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Useful to analyze noise issues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Many have decoding features</a:t>
            </a:r>
            <a:endParaRPr sz="1600"/>
          </a:p>
          <a:p>
            <a:pPr indent="-330200" lvl="3" marL="18288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Isolate </a:t>
            </a:r>
            <a:r>
              <a:rPr lang="en" sz="1600"/>
              <a:t>problems to transmitter or receiver ends</a:t>
            </a:r>
            <a:endParaRPr sz="16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8"/>
          <p:cNvSpPr txBox="1"/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Debugging Activity</a:t>
            </a:r>
            <a:endParaRPr/>
          </a:p>
        </p:txBody>
      </p:sp>
      <p:sp>
        <p:nvSpPr>
          <p:cNvPr id="362" name="Google Shape;362;p58"/>
          <p:cNvSpPr txBox="1"/>
          <p:nvPr>
            <p:ph idx="1" type="body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Sorry not sorry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763" y="2433775"/>
            <a:ext cx="2930822" cy="21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1376" y="510728"/>
            <a:ext cx="2562886" cy="192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5"/>
          <p:cNvPicPr preferRelativeResize="0"/>
          <p:nvPr/>
        </p:nvPicPr>
        <p:blipFill rotWithShape="1">
          <a:blip r:embed="rId5">
            <a:alphaModFix/>
          </a:blip>
          <a:srcRect b="8624" l="5049" r="5425" t="3909"/>
          <a:stretch/>
        </p:blipFill>
        <p:spPr>
          <a:xfrm>
            <a:off x="640412" y="510650"/>
            <a:ext cx="2000975" cy="192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5"/>
          <p:cNvPicPr preferRelativeResize="0"/>
          <p:nvPr/>
        </p:nvPicPr>
        <p:blipFill rotWithShape="1">
          <a:blip r:embed="rId6">
            <a:alphaModFix/>
          </a:blip>
          <a:srcRect b="0" l="12141" r="13597" t="0"/>
          <a:stretch/>
        </p:blipFill>
        <p:spPr>
          <a:xfrm>
            <a:off x="640413" y="2433850"/>
            <a:ext cx="1633022" cy="2199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73438" y="2433847"/>
            <a:ext cx="3299323" cy="219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5"/>
          <p:cNvPicPr preferRelativeResize="0"/>
          <p:nvPr/>
        </p:nvPicPr>
        <p:blipFill rotWithShape="1">
          <a:blip r:embed="rId8">
            <a:alphaModFix/>
          </a:blip>
          <a:srcRect b="0" l="0" r="5642" t="0"/>
          <a:stretch/>
        </p:blipFill>
        <p:spPr>
          <a:xfrm>
            <a:off x="5204263" y="510662"/>
            <a:ext cx="3299324" cy="1923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Embedded System Design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Printed Circuit Board design</a:t>
            </a:r>
            <a:endParaRPr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/>
              <a:t>Analog and Digital </a:t>
            </a:r>
            <a:r>
              <a:rPr lang="en"/>
              <a:t>Circuitry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Microcontroller firmware programming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Control systems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A bunch of other cool stuff!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6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RoboJackets Electrical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/>
          <p:nvPr>
            <p:ph idx="1" type="body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7"/>
          <p:cNvSpPr txBox="1"/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Board Overview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8"/>
          <p:cNvSpPr txBox="1"/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Board</a:t>
            </a:r>
            <a:endParaRPr/>
          </a:p>
        </p:txBody>
      </p:sp>
      <p:sp>
        <p:nvSpPr>
          <p:cNvPr id="136" name="Google Shape;136;p28"/>
          <p:cNvSpPr txBox="1"/>
          <p:nvPr>
            <p:ph idx="1" type="subTitle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3401" y="343625"/>
            <a:ext cx="6541051" cy="435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9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143" name="Google Shape;143;p29"/>
          <p:cNvSpPr txBox="1"/>
          <p:nvPr>
            <p:ph idx="1" type="body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Control a brushed DC motors using an Arduino Uno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Motor Driver chips controlled with logic/PWM signals from Arduino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Source power from 12V DC Barrel Jack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5563" y="1138750"/>
            <a:ext cx="4818437" cy="32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0"/>
          <p:cNvSpPr txBox="1"/>
          <p:nvPr>
            <p:ph idx="1" type="body"/>
          </p:nvPr>
        </p:nvSpPr>
        <p:spPr>
          <a:xfrm>
            <a:off x="377525" y="1932000"/>
            <a:ext cx="5135400" cy="32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DC Barrel Jack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Source power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Screw Terminal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To attach motor wires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Power Switch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Turn motor on or off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Fuse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Overcurrent protection</a:t>
            </a:r>
            <a:endParaRPr sz="2400"/>
          </a:p>
        </p:txBody>
      </p:sp>
      <p:sp>
        <p:nvSpPr>
          <p:cNvPr id="150" name="Google Shape;150;p30"/>
          <p:cNvSpPr txBox="1"/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cxnSp>
        <p:nvCxnSpPr>
          <p:cNvPr id="151" name="Google Shape;151;p30"/>
          <p:cNvCxnSpPr>
            <a:endCxn id="152" idx="1"/>
          </p:cNvCxnSpPr>
          <p:nvPr/>
        </p:nvCxnSpPr>
        <p:spPr>
          <a:xfrm>
            <a:off x="3289050" y="2379688"/>
            <a:ext cx="1571100" cy="376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30"/>
          <p:cNvCxnSpPr>
            <a:endCxn id="154" idx="0"/>
          </p:cNvCxnSpPr>
          <p:nvPr/>
        </p:nvCxnSpPr>
        <p:spPr>
          <a:xfrm>
            <a:off x="3288950" y="2959450"/>
            <a:ext cx="1719900" cy="253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30"/>
          <p:cNvCxnSpPr>
            <a:endCxn id="156" idx="2"/>
          </p:cNvCxnSpPr>
          <p:nvPr/>
        </p:nvCxnSpPr>
        <p:spPr>
          <a:xfrm flipH="1" rot="10800000">
            <a:off x="1750150" y="2932675"/>
            <a:ext cx="4598400" cy="1394700"/>
          </a:xfrm>
          <a:prstGeom prst="bentConnector2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" name="Google Shape;152;p30"/>
          <p:cNvSpPr/>
          <p:nvPr/>
        </p:nvSpPr>
        <p:spPr>
          <a:xfrm>
            <a:off x="4860150" y="2481238"/>
            <a:ext cx="710100" cy="550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30"/>
          <p:cNvSpPr/>
          <p:nvPr/>
        </p:nvSpPr>
        <p:spPr>
          <a:xfrm>
            <a:off x="4813250" y="3212950"/>
            <a:ext cx="391200" cy="391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0"/>
          <p:cNvSpPr/>
          <p:nvPr/>
        </p:nvSpPr>
        <p:spPr>
          <a:xfrm>
            <a:off x="5666003" y="2357875"/>
            <a:ext cx="391200" cy="775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0"/>
          <p:cNvSpPr/>
          <p:nvPr/>
        </p:nvSpPr>
        <p:spPr>
          <a:xfrm>
            <a:off x="6152950" y="2505175"/>
            <a:ext cx="391200" cy="427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" name="Google Shape;158;p30"/>
          <p:cNvCxnSpPr>
            <a:endCxn id="157" idx="2"/>
          </p:cNvCxnSpPr>
          <p:nvPr/>
        </p:nvCxnSpPr>
        <p:spPr>
          <a:xfrm flipH="1" rot="10800000">
            <a:off x="2952803" y="3133075"/>
            <a:ext cx="2908800" cy="507000"/>
          </a:xfrm>
          <a:prstGeom prst="bentConnector2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oboJackets B&amp;W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